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313" r:id="rId3"/>
    <p:sldId id="314" r:id="rId4"/>
    <p:sldId id="331" r:id="rId5"/>
    <p:sldId id="328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3600" kern="1200">
        <a:solidFill>
          <a:srgbClr val="381003"/>
        </a:solidFill>
        <a:latin typeface="Futura LT" pitchFamily="2" charset="0"/>
        <a:ea typeface="굴림" charset="-127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rgbClr val="381003"/>
        </a:solidFill>
        <a:latin typeface="Futura LT" pitchFamily="2" charset="0"/>
        <a:ea typeface="굴림" charset="-127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rgbClr val="381003"/>
        </a:solidFill>
        <a:latin typeface="Futura LT" pitchFamily="2" charset="0"/>
        <a:ea typeface="굴림" charset="-127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rgbClr val="381003"/>
        </a:solidFill>
        <a:latin typeface="Futura LT" pitchFamily="2" charset="0"/>
        <a:ea typeface="굴림" charset="-127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rgbClr val="381003"/>
        </a:solidFill>
        <a:latin typeface="Futura LT" pitchFamily="2" charset="0"/>
        <a:ea typeface="굴림" charset="-127"/>
        <a:cs typeface="+mn-cs"/>
      </a:defRPr>
    </a:lvl5pPr>
    <a:lvl6pPr marL="2286000" algn="l" defTabSz="914400" rtl="0" eaLnBrk="1" latinLnBrk="0" hangingPunct="1">
      <a:defRPr sz="3600" kern="1200">
        <a:solidFill>
          <a:srgbClr val="381003"/>
        </a:solidFill>
        <a:latin typeface="Futura LT" pitchFamily="2" charset="0"/>
        <a:ea typeface="굴림" charset="-127"/>
        <a:cs typeface="+mn-cs"/>
      </a:defRPr>
    </a:lvl6pPr>
    <a:lvl7pPr marL="2743200" algn="l" defTabSz="914400" rtl="0" eaLnBrk="1" latinLnBrk="0" hangingPunct="1">
      <a:defRPr sz="3600" kern="1200">
        <a:solidFill>
          <a:srgbClr val="381003"/>
        </a:solidFill>
        <a:latin typeface="Futura LT" pitchFamily="2" charset="0"/>
        <a:ea typeface="굴림" charset="-127"/>
        <a:cs typeface="+mn-cs"/>
      </a:defRPr>
    </a:lvl7pPr>
    <a:lvl8pPr marL="3200400" algn="l" defTabSz="914400" rtl="0" eaLnBrk="1" latinLnBrk="0" hangingPunct="1">
      <a:defRPr sz="3600" kern="1200">
        <a:solidFill>
          <a:srgbClr val="381003"/>
        </a:solidFill>
        <a:latin typeface="Futura LT" pitchFamily="2" charset="0"/>
        <a:ea typeface="굴림" charset="-127"/>
        <a:cs typeface="+mn-cs"/>
      </a:defRPr>
    </a:lvl8pPr>
    <a:lvl9pPr marL="3657600" algn="l" defTabSz="914400" rtl="0" eaLnBrk="1" latinLnBrk="0" hangingPunct="1">
      <a:defRPr sz="3600" kern="1200">
        <a:solidFill>
          <a:srgbClr val="381003"/>
        </a:solidFill>
        <a:latin typeface="Futura LT" pitchFamily="2" charset="0"/>
        <a:ea typeface="굴림" charset="-127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D199030D-1F60-4D07-B10C-7CCAB84B6A3D}">
          <p14:sldIdLst>
            <p14:sldId id="256"/>
            <p14:sldId id="313"/>
            <p14:sldId id="314"/>
            <p14:sldId id="331"/>
            <p14:sldId id="32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韦 亦迅" initials="韦" lastIdx="1" clrIdx="0">
    <p:extLst>
      <p:ext uri="{19B8F6BF-5375-455C-9EA6-DF929625EA0E}">
        <p15:presenceInfo xmlns:p15="http://schemas.microsoft.com/office/powerpoint/2012/main" userId="a10b4dca5a5504d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CCD1"/>
    <a:srgbClr val="5FB6BD"/>
    <a:srgbClr val="3D8F95"/>
    <a:srgbClr val="65482B"/>
    <a:srgbClr val="C75806"/>
    <a:srgbClr val="000000"/>
    <a:srgbClr val="00499F"/>
    <a:srgbClr val="0CC1E0"/>
    <a:srgbClr val="415860"/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75DCB02-9BB8-47FD-8907-85C794F793BA}" styleName="主题样式 1 - 强调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主题样式 1 - 强调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D083AE6-46FA-4A59-8FB0-9F97EB10719F}" styleName="浅色样式 3 - 强调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中度样式 3 - 强调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4B1156A-380E-4F78-BDF5-A606A8083BF9}" styleName="中度样式 4 - 强调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48" autoAdjust="0"/>
    <p:restoredTop sz="88169" autoAdjust="0"/>
  </p:normalViewPr>
  <p:slideViewPr>
    <p:cSldViewPr>
      <p:cViewPr varScale="1">
        <p:scale>
          <a:sx n="61" d="100"/>
          <a:sy n="61" d="100"/>
        </p:scale>
        <p:origin x="1628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-1716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1496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696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7C75172B-B5C0-4DF1-94ED-4F56AF352CC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86207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75172B-B5C0-4DF1-94ED-4F56AF352CC2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75789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From DNA perspective, we can not improve synthesis performance. But from DNA storage perspective, if we only consider DNA storage as a storage media, the write performance can be defined as the quantity of information we input in at a certain amount of time </a:t>
            </a:r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pPr lvl="1"/>
            <a:r>
              <a:rPr lang="en-US" altLang="zh-CN" dirty="0"/>
              <a:t>For archival purposes, latency is not critical if throughput is high enough.</a:t>
            </a:r>
          </a:p>
          <a:p>
            <a:endParaRPr lang="zh-CN" altLang="en-US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75172B-B5C0-4DF1-94ED-4F56AF352CC2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2467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Due to the introduce of data deduplication, DNA </a:t>
            </a:r>
            <a:r>
              <a:rPr lang="en-US" altLang="zh-CN" dirty="0" err="1"/>
              <a:t>readperformance</a:t>
            </a:r>
            <a:r>
              <a:rPr lang="en-US" altLang="zh-CN" dirty="0"/>
              <a:t> will decrease.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75172B-B5C0-4DF1-94ED-4F56AF352CC2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37071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75172B-B5C0-4DF1-94ED-4F56AF352CC2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0371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355976" y="2673350"/>
            <a:ext cx="5759450" cy="1511300"/>
          </a:xfrm>
          <a:effectLst>
            <a:outerShdw dist="17961" dir="2700000" algn="ctr" rotWithShape="0">
              <a:schemeClr val="bg2"/>
            </a:outerShdw>
          </a:effectLst>
        </p:spPr>
        <p:txBody>
          <a:bodyPr/>
          <a:lstStyle>
            <a:lvl1pPr eaLnBrk="0" hangingPunct="0">
              <a:defRPr sz="200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noProof="0" dirty="0"/>
              <a:t>name</a:t>
            </a:r>
            <a:endParaRPr lang="ru-RU" noProof="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692275" y="2133600"/>
            <a:ext cx="5759450" cy="719138"/>
          </a:xfrm>
          <a:effectLst>
            <a:outerShdw dist="17961" dir="2700000" algn="ctr" rotWithShape="0">
              <a:schemeClr val="bg2"/>
            </a:outerShdw>
          </a:effectLst>
        </p:spPr>
        <p:txBody>
          <a:bodyPr/>
          <a:lstStyle>
            <a:lvl1pPr marL="0" indent="0">
              <a:buFontTx/>
              <a:buNone/>
              <a:defRPr sz="3600">
                <a:solidFill>
                  <a:srgbClr val="381003"/>
                </a:solidFill>
                <a:latin typeface="Futura LT" pitchFamily="2" charset="0"/>
                <a:ea typeface="굴림" charset="-127"/>
              </a:defRPr>
            </a:lvl1pPr>
          </a:lstStyle>
          <a:p>
            <a:pPr lvl="0"/>
            <a:r>
              <a:rPr lang="en-US" noProof="0" dirty="0"/>
              <a:t>title</a:t>
            </a:r>
            <a:endParaRPr lang="ru-RU" noProof="0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85460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404813"/>
            <a:ext cx="1979613" cy="59769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1188" y="404813"/>
            <a:ext cx="5789612" cy="59769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45472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4624"/>
            <a:ext cx="7921625" cy="10795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7" y="1268760"/>
            <a:ext cx="7921625" cy="4608512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76391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4978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188" y="1773238"/>
            <a:ext cx="3884612" cy="4608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3884613" cy="4608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39623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64839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10763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3360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672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39232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404813"/>
            <a:ext cx="7921625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773238"/>
            <a:ext cx="7921625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81003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81003"/>
          </a:solidFill>
          <a:latin typeface="Futura LT" pitchFamily="2" charset="0"/>
          <a:ea typeface="굴림" charset="-127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81003"/>
          </a:solidFill>
          <a:latin typeface="Futura LT" pitchFamily="2" charset="0"/>
          <a:ea typeface="굴림" charset="-127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81003"/>
          </a:solidFill>
          <a:latin typeface="Futura LT" pitchFamily="2" charset="0"/>
          <a:ea typeface="굴림" charset="-127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81003"/>
          </a:solidFill>
          <a:latin typeface="Futura LT" pitchFamily="2" charset="0"/>
          <a:ea typeface="굴림" charset="-127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81003"/>
          </a:solidFill>
          <a:latin typeface="Futura LT" pitchFamily="2" charset="0"/>
          <a:ea typeface="굴림" charset="-127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81003"/>
          </a:solidFill>
          <a:latin typeface="Futura LT" pitchFamily="2" charset="0"/>
          <a:ea typeface="굴림" charset="-127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81003"/>
          </a:solidFill>
          <a:latin typeface="Futura LT" pitchFamily="2" charset="0"/>
          <a:ea typeface="굴림" charset="-127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81003"/>
          </a:solidFill>
          <a:latin typeface="Futura LT" pitchFamily="2" charset="0"/>
          <a:ea typeface="굴림" charset="-127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5004048" y="3573016"/>
            <a:ext cx="3240360" cy="1511300"/>
          </a:xfrm>
        </p:spPr>
        <p:txBody>
          <a:bodyPr/>
          <a:lstStyle/>
          <a:p>
            <a:r>
              <a:rPr lang="en-US" sz="2000" dirty="0" err="1"/>
              <a:t>Yixun</a:t>
            </a:r>
            <a:r>
              <a:rPr lang="en-US" sz="2000" dirty="0"/>
              <a:t> Wei</a:t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3482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547813" y="2060575"/>
            <a:ext cx="6045200" cy="792163"/>
          </a:xfrm>
        </p:spPr>
        <p:txBody>
          <a:bodyPr/>
          <a:lstStyle/>
          <a:p>
            <a:r>
              <a:rPr lang="en-US" altLang="zh-CN" sz="2400" dirty="0"/>
              <a:t>DNA Deduplication System</a:t>
            </a:r>
            <a:endParaRPr lang="uk-UA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6CBDF7F-E179-44B9-BA36-895A8CED4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Contents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5D2F34E-A63D-43B6-8151-5637F5A06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Motivation &amp; Main Idea &amp; Objective</a:t>
            </a:r>
          </a:p>
          <a:p>
            <a:pPr marL="0" indent="0">
              <a:buNone/>
            </a:pPr>
            <a:endParaRPr lang="en-US" altLang="zh-CN" dirty="0"/>
          </a:p>
          <a:p>
            <a:r>
              <a:rPr lang="en-US" altLang="zh-CN" dirty="0"/>
              <a:t>Basic DNA </a:t>
            </a:r>
            <a:r>
              <a:rPr lang="en-US" altLang="zh-CN" dirty="0" err="1"/>
              <a:t>Dedup</a:t>
            </a:r>
            <a:r>
              <a:rPr lang="en-US" altLang="zh-CN" dirty="0"/>
              <a:t> System Overview </a:t>
            </a:r>
          </a:p>
          <a:p>
            <a:endParaRPr lang="en-US" altLang="zh-CN" dirty="0"/>
          </a:p>
          <a:p>
            <a:r>
              <a:rPr lang="en-US" altLang="zh-CN" dirty="0"/>
              <a:t>Improve restore performance</a:t>
            </a:r>
          </a:p>
          <a:p>
            <a:endParaRPr lang="en-US" altLang="zh-CN" dirty="0"/>
          </a:p>
          <a:p>
            <a:r>
              <a:rPr lang="en-US" altLang="zh-CN" dirty="0"/>
              <a:t>Learned file-tube index</a:t>
            </a:r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268803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A90CA6C-6C34-4CFB-BBDD-F5D811F2D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Motivation &amp; Main Idea &amp; Objective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77F8865-9E08-4B61-898C-232DF576E9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Motivation</a:t>
            </a:r>
          </a:p>
          <a:p>
            <a:pPr lvl="1"/>
            <a:r>
              <a:rPr lang="en-US" altLang="zh-CN" dirty="0"/>
              <a:t>DNA storage problems: synthesis is slow &amp; expensive </a:t>
            </a:r>
          </a:p>
          <a:p>
            <a:pPr lvl="1"/>
            <a:r>
              <a:rPr lang="en-US" altLang="zh-CN" dirty="0"/>
              <a:t>Reduce the number of redundant synthesis to improve it</a:t>
            </a:r>
          </a:p>
          <a:p>
            <a:endParaRPr lang="en-US" altLang="zh-CN" dirty="0"/>
          </a:p>
          <a:p>
            <a:r>
              <a:rPr lang="en-US" altLang="zh-CN" dirty="0"/>
              <a:t>Main Idea</a:t>
            </a:r>
          </a:p>
          <a:p>
            <a:pPr lvl="1"/>
            <a:r>
              <a:rPr lang="en-US" altLang="zh-CN" dirty="0"/>
              <a:t>Use </a:t>
            </a:r>
            <a:r>
              <a:rPr lang="en-US" altLang="zh-CN" b="1" dirty="0"/>
              <a:t>deduplication</a:t>
            </a:r>
            <a:r>
              <a:rPr lang="en-US" altLang="zh-CN" dirty="0"/>
              <a:t> to improve DNA storage’s write performance and save the write cost (less nucleotides are needed)</a:t>
            </a:r>
          </a:p>
          <a:p>
            <a:endParaRPr lang="en-US" altLang="zh-CN" dirty="0"/>
          </a:p>
          <a:p>
            <a:r>
              <a:rPr lang="en-US" altLang="zh-CN" dirty="0"/>
              <a:t>Objective </a:t>
            </a:r>
          </a:p>
          <a:p>
            <a:pPr lvl="1"/>
            <a:r>
              <a:rPr lang="en-US" altLang="zh-CN" dirty="0"/>
              <a:t>Build a DNA deduplication system</a:t>
            </a:r>
          </a:p>
          <a:p>
            <a:pPr lvl="2"/>
            <a:r>
              <a:rPr lang="en-US" altLang="zh-CN" b="1" dirty="0"/>
              <a:t>Function</a:t>
            </a:r>
            <a:r>
              <a:rPr lang="en-US" altLang="zh-CN" dirty="0"/>
              <a:t>: Receive data from upper level, deduplication, synthesis, and restore when needed</a:t>
            </a:r>
          </a:p>
          <a:p>
            <a:pPr lvl="2"/>
            <a:r>
              <a:rPr lang="en-US" altLang="zh-CN" b="1" dirty="0"/>
              <a:t>Goal</a:t>
            </a:r>
            <a:r>
              <a:rPr lang="en-US" altLang="zh-CN" dirty="0"/>
              <a:t>: </a:t>
            </a:r>
          </a:p>
          <a:p>
            <a:pPr lvl="3"/>
            <a:r>
              <a:rPr lang="en-US" altLang="zh-CN" dirty="0"/>
              <a:t>System should be cost-effective and have desirable write performance. </a:t>
            </a:r>
          </a:p>
          <a:p>
            <a:pPr lvl="3"/>
            <a:r>
              <a:rPr lang="en-US" altLang="zh-CN" dirty="0"/>
              <a:t>Keep the system’s read performance comparable with normal DNA storage system.</a:t>
            </a:r>
          </a:p>
        </p:txBody>
      </p:sp>
    </p:spTree>
    <p:extLst>
      <p:ext uri="{BB962C8B-B14F-4D97-AF65-F5344CB8AC3E}">
        <p14:creationId xmlns:p14="http://schemas.microsoft.com/office/powerpoint/2010/main" val="2519349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D0A8CF-74C1-497B-ABBA-AB812F5E6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Contributions 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28475EA-C3E4-44DB-9C69-60B07E7818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Analysis the basic operations a DNA deduplication system should have and Provide a blueprint for the DNA deduplication system</a:t>
            </a:r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Propose a </a:t>
            </a:r>
            <a:r>
              <a:rPr lang="en-US" altLang="zh-CN" b="1" dirty="0"/>
              <a:t>reference-aware chunk replication </a:t>
            </a:r>
            <a:r>
              <a:rPr lang="en-US" altLang="zh-CN" dirty="0"/>
              <a:t>algorithm to reduce the loss of read performance</a:t>
            </a:r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Training a </a:t>
            </a:r>
            <a:r>
              <a:rPr lang="en-US" altLang="zh-CN" b="1" dirty="0"/>
              <a:t>overfitting regression model </a:t>
            </a:r>
            <a:r>
              <a:rPr lang="en-US" altLang="zh-CN" dirty="0"/>
              <a:t>to serve as the file-tube index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43025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>
            <a:extLst>
              <a:ext uri="{FF2B5EF4-FFF2-40B4-BE49-F238E27FC236}">
                <a16:creationId xmlns:a16="http://schemas.microsoft.com/office/drawing/2014/main" id="{A8E5F382-0820-4AA2-BF6E-2A7CB531CF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3440" y="190600"/>
            <a:ext cx="1805081" cy="1224136"/>
          </a:xfrm>
          <a:prstGeom prst="rect">
            <a:avLst/>
          </a:prstGeom>
        </p:spPr>
      </p:pic>
      <p:cxnSp>
        <p:nvCxnSpPr>
          <p:cNvPr id="10" name="直接箭头连接符 9">
            <a:extLst>
              <a:ext uri="{FF2B5EF4-FFF2-40B4-BE49-F238E27FC236}">
                <a16:creationId xmlns:a16="http://schemas.microsoft.com/office/drawing/2014/main" id="{20353599-037D-44DD-992A-454A48FE1E7F}"/>
              </a:ext>
            </a:extLst>
          </p:cNvPr>
          <p:cNvCxnSpPr/>
          <p:nvPr/>
        </p:nvCxnSpPr>
        <p:spPr bwMode="auto">
          <a:xfrm flipH="1">
            <a:off x="2313761" y="1484784"/>
            <a:ext cx="1499716" cy="45666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直接箭头连接符 16">
            <a:extLst>
              <a:ext uri="{FF2B5EF4-FFF2-40B4-BE49-F238E27FC236}">
                <a16:creationId xmlns:a16="http://schemas.microsoft.com/office/drawing/2014/main" id="{18C2F92C-565B-47CC-A668-10B34BCDBB2D}"/>
              </a:ext>
            </a:extLst>
          </p:cNvPr>
          <p:cNvCxnSpPr/>
          <p:nvPr/>
        </p:nvCxnSpPr>
        <p:spPr bwMode="auto">
          <a:xfrm>
            <a:off x="4331228" y="1484784"/>
            <a:ext cx="0" cy="31190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矩形 18">
            <a:extLst>
              <a:ext uri="{FF2B5EF4-FFF2-40B4-BE49-F238E27FC236}">
                <a16:creationId xmlns:a16="http://schemas.microsoft.com/office/drawing/2014/main" id="{B2F95A92-FBAA-4ED7-A4BF-97FD6F75CC89}"/>
              </a:ext>
            </a:extLst>
          </p:cNvPr>
          <p:cNvSpPr/>
          <p:nvPr/>
        </p:nvSpPr>
        <p:spPr bwMode="auto">
          <a:xfrm>
            <a:off x="796833" y="1988840"/>
            <a:ext cx="1953235" cy="104593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3600" b="0" i="0" u="none" strike="noStrike" cap="none" normalizeH="0" baseline="0">
              <a:ln>
                <a:noFill/>
              </a:ln>
              <a:solidFill>
                <a:srgbClr val="381003"/>
              </a:solidFill>
              <a:effectLst/>
              <a:latin typeface="Futura LT" pitchFamily="2" charset="0"/>
              <a:ea typeface="굴림" charset="-127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7D81B2EA-06C9-4EDC-923F-F5A87089F22E}"/>
              </a:ext>
            </a:extLst>
          </p:cNvPr>
          <p:cNvSpPr/>
          <p:nvPr/>
        </p:nvSpPr>
        <p:spPr bwMode="auto">
          <a:xfrm>
            <a:off x="3367048" y="1803644"/>
            <a:ext cx="2491534" cy="137967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3600" b="0" i="0" u="none" strike="noStrike" cap="none" normalizeH="0" baseline="0">
              <a:ln>
                <a:noFill/>
              </a:ln>
              <a:solidFill>
                <a:srgbClr val="381003"/>
              </a:solidFill>
              <a:effectLst/>
              <a:latin typeface="Futura LT" pitchFamily="2" charset="0"/>
              <a:ea typeface="굴림" charset="-127"/>
            </a:endParaRPr>
          </a:p>
        </p:txBody>
      </p:sp>
      <p:sp>
        <p:nvSpPr>
          <p:cNvPr id="24" name="矩形: 圆角 23">
            <a:extLst>
              <a:ext uri="{FF2B5EF4-FFF2-40B4-BE49-F238E27FC236}">
                <a16:creationId xmlns:a16="http://schemas.microsoft.com/office/drawing/2014/main" id="{5A2153CB-F875-4DD2-9D56-94CA13007698}"/>
              </a:ext>
            </a:extLst>
          </p:cNvPr>
          <p:cNvSpPr/>
          <p:nvPr/>
        </p:nvSpPr>
        <p:spPr bwMode="auto">
          <a:xfrm>
            <a:off x="1106508" y="2151191"/>
            <a:ext cx="504056" cy="28803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100" b="0" i="0" u="none" strike="noStrike" cap="none" normalizeH="0" baseline="0" dirty="0">
                <a:ln>
                  <a:noFill/>
                </a:ln>
                <a:solidFill>
                  <a:srgbClr val="381003"/>
                </a:solidFill>
                <a:effectLst/>
                <a:latin typeface="Futura LT" pitchFamily="2" charset="0"/>
                <a:ea typeface="굴림" charset="-127"/>
              </a:rPr>
              <a:t>CPU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rgbClr val="381003"/>
              </a:solidFill>
              <a:effectLst/>
              <a:latin typeface="Futura LT" pitchFamily="2" charset="0"/>
              <a:ea typeface="굴림" charset="-127"/>
            </a:endParaRP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B0683117-371B-4CA5-A605-47997EC56B67}"/>
              </a:ext>
            </a:extLst>
          </p:cNvPr>
          <p:cNvSpPr/>
          <p:nvPr/>
        </p:nvSpPr>
        <p:spPr bwMode="auto">
          <a:xfrm>
            <a:off x="3411394" y="2487030"/>
            <a:ext cx="1115603" cy="46593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0" u="none" strike="noStrike" cap="none" normalizeH="0" baseline="0" dirty="0">
                <a:ln>
                  <a:noFill/>
                </a:ln>
                <a:solidFill>
                  <a:srgbClr val="381003"/>
                </a:solidFill>
                <a:effectLst/>
                <a:latin typeface="Futura LT" pitchFamily="2" charset="0"/>
                <a:ea typeface="굴림" charset="-127"/>
              </a:rPr>
              <a:t>Fingerprint index </a:t>
            </a:r>
            <a:endParaRPr kumimoji="0" lang="zh-CN" altLang="en-US" sz="1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Futura LT" pitchFamily="2" charset="0"/>
              <a:ea typeface="굴림" charset="-127"/>
            </a:endParaRPr>
          </a:p>
        </p:txBody>
      </p:sp>
      <p:pic>
        <p:nvPicPr>
          <p:cNvPr id="27" name="图片 26">
            <a:extLst>
              <a:ext uri="{FF2B5EF4-FFF2-40B4-BE49-F238E27FC236}">
                <a16:creationId xmlns:a16="http://schemas.microsoft.com/office/drawing/2014/main" id="{ADA79DE0-A992-40E9-AC50-A207FC02501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7049" y="2115511"/>
            <a:ext cx="350123" cy="823437"/>
          </a:xfrm>
          <a:prstGeom prst="rect">
            <a:avLst/>
          </a:prstGeom>
        </p:spPr>
      </p:pic>
      <p:cxnSp>
        <p:nvCxnSpPr>
          <p:cNvPr id="29" name="直接箭头连接符 28">
            <a:extLst>
              <a:ext uri="{FF2B5EF4-FFF2-40B4-BE49-F238E27FC236}">
                <a16:creationId xmlns:a16="http://schemas.microsoft.com/office/drawing/2014/main" id="{45BC94D0-DA42-4B3E-91FD-C521292E81C5}"/>
              </a:ext>
            </a:extLst>
          </p:cNvPr>
          <p:cNvCxnSpPr/>
          <p:nvPr/>
        </p:nvCxnSpPr>
        <p:spPr bwMode="auto">
          <a:xfrm>
            <a:off x="1673669" y="2284003"/>
            <a:ext cx="502339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直接箭头连接符 32">
            <a:extLst>
              <a:ext uri="{FF2B5EF4-FFF2-40B4-BE49-F238E27FC236}">
                <a16:creationId xmlns:a16="http://schemas.microsoft.com/office/drawing/2014/main" id="{B2748DC8-BCDC-4BB3-A089-CC5423B80917}"/>
              </a:ext>
            </a:extLst>
          </p:cNvPr>
          <p:cNvCxnSpPr/>
          <p:nvPr/>
        </p:nvCxnSpPr>
        <p:spPr bwMode="auto">
          <a:xfrm>
            <a:off x="1652225" y="2758345"/>
            <a:ext cx="523783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" name="矩形: 圆角 34">
            <a:extLst>
              <a:ext uri="{FF2B5EF4-FFF2-40B4-BE49-F238E27FC236}">
                <a16:creationId xmlns:a16="http://schemas.microsoft.com/office/drawing/2014/main" id="{175F53A3-AC65-4BC3-8788-5D0CB41771A7}"/>
              </a:ext>
            </a:extLst>
          </p:cNvPr>
          <p:cNvSpPr/>
          <p:nvPr/>
        </p:nvSpPr>
        <p:spPr bwMode="auto">
          <a:xfrm>
            <a:off x="3647758" y="2080942"/>
            <a:ext cx="504056" cy="28803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100" b="0" i="0" u="none" strike="noStrike" cap="none" normalizeH="0" baseline="0" dirty="0">
                <a:ln>
                  <a:noFill/>
                </a:ln>
                <a:solidFill>
                  <a:srgbClr val="381003"/>
                </a:solidFill>
                <a:effectLst/>
                <a:latin typeface="Futura LT" pitchFamily="2" charset="0"/>
                <a:ea typeface="굴림" charset="-127"/>
              </a:rPr>
              <a:t>CPU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rgbClr val="381003"/>
              </a:solidFill>
              <a:effectLst/>
              <a:latin typeface="Futura LT" pitchFamily="2" charset="0"/>
              <a:ea typeface="굴림" charset="-127"/>
            </a:endParaRPr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id="{7192EE7F-589E-4F44-A43F-BA0AF9A28E91}"/>
              </a:ext>
            </a:extLst>
          </p:cNvPr>
          <p:cNvSpPr/>
          <p:nvPr/>
        </p:nvSpPr>
        <p:spPr bwMode="auto">
          <a:xfrm>
            <a:off x="953589" y="2545247"/>
            <a:ext cx="720080" cy="28803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0" u="none" strike="noStrike" cap="none" normalizeH="0" baseline="0" dirty="0">
                <a:ln>
                  <a:noFill/>
                </a:ln>
                <a:solidFill>
                  <a:srgbClr val="381003"/>
                </a:solidFill>
                <a:effectLst/>
                <a:latin typeface="Futura LT" pitchFamily="2" charset="0"/>
                <a:ea typeface="굴림" charset="-127"/>
              </a:rPr>
              <a:t>index</a:t>
            </a:r>
            <a:endParaRPr kumimoji="0" lang="zh-CN" altLang="en-US" sz="1400" b="0" i="0" u="none" strike="noStrike" cap="none" normalizeH="0" baseline="0" dirty="0">
              <a:ln>
                <a:noFill/>
              </a:ln>
              <a:solidFill>
                <a:srgbClr val="381003"/>
              </a:solidFill>
              <a:effectLst/>
              <a:latin typeface="Futura LT" pitchFamily="2" charset="0"/>
              <a:ea typeface="굴림" charset="-127"/>
            </a:endParaRPr>
          </a:p>
        </p:txBody>
      </p:sp>
      <p:pic>
        <p:nvPicPr>
          <p:cNvPr id="37" name="图片 36">
            <a:extLst>
              <a:ext uri="{FF2B5EF4-FFF2-40B4-BE49-F238E27FC236}">
                <a16:creationId xmlns:a16="http://schemas.microsoft.com/office/drawing/2014/main" id="{E560D8E4-F659-4B6F-8127-7CB2BDE8D0C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0756" y="2060478"/>
            <a:ext cx="350123" cy="823437"/>
          </a:xfrm>
          <a:prstGeom prst="rect">
            <a:avLst/>
          </a:prstGeom>
        </p:spPr>
      </p:pic>
      <p:cxnSp>
        <p:nvCxnSpPr>
          <p:cNvPr id="38" name="直接箭头连接符 37">
            <a:extLst>
              <a:ext uri="{FF2B5EF4-FFF2-40B4-BE49-F238E27FC236}">
                <a16:creationId xmlns:a16="http://schemas.microsoft.com/office/drawing/2014/main" id="{766244F7-52CB-45C9-ACFE-2C77E248CC61}"/>
              </a:ext>
            </a:extLst>
          </p:cNvPr>
          <p:cNvCxnSpPr/>
          <p:nvPr/>
        </p:nvCxnSpPr>
        <p:spPr bwMode="auto">
          <a:xfrm>
            <a:off x="4597041" y="2126674"/>
            <a:ext cx="772361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直接箭头连接符 38">
            <a:extLst>
              <a:ext uri="{FF2B5EF4-FFF2-40B4-BE49-F238E27FC236}">
                <a16:creationId xmlns:a16="http://schemas.microsoft.com/office/drawing/2014/main" id="{92F61569-3678-4D68-9297-7A3E1D632E63}"/>
              </a:ext>
            </a:extLst>
          </p:cNvPr>
          <p:cNvCxnSpPr/>
          <p:nvPr/>
        </p:nvCxnSpPr>
        <p:spPr bwMode="auto">
          <a:xfrm>
            <a:off x="4694031" y="2703157"/>
            <a:ext cx="523783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" name="矩形 44">
            <a:extLst>
              <a:ext uri="{FF2B5EF4-FFF2-40B4-BE49-F238E27FC236}">
                <a16:creationId xmlns:a16="http://schemas.microsoft.com/office/drawing/2014/main" id="{7CF9B565-DACA-46BF-B60B-8EFB5F19F900}"/>
              </a:ext>
            </a:extLst>
          </p:cNvPr>
          <p:cNvSpPr/>
          <p:nvPr/>
        </p:nvSpPr>
        <p:spPr bwMode="auto">
          <a:xfrm>
            <a:off x="323527" y="3964034"/>
            <a:ext cx="8712967" cy="277733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3600" b="0" i="0" u="none" strike="noStrike" cap="none" normalizeH="0" baseline="0">
              <a:ln>
                <a:noFill/>
              </a:ln>
              <a:solidFill>
                <a:srgbClr val="381003"/>
              </a:solidFill>
              <a:effectLst/>
              <a:latin typeface="Futura LT" pitchFamily="2" charset="0"/>
              <a:ea typeface="굴림" charset="-127"/>
            </a:endParaRPr>
          </a:p>
        </p:txBody>
      </p:sp>
      <p:cxnSp>
        <p:nvCxnSpPr>
          <p:cNvPr id="49" name="直接箭头连接符 48">
            <a:extLst>
              <a:ext uri="{FF2B5EF4-FFF2-40B4-BE49-F238E27FC236}">
                <a16:creationId xmlns:a16="http://schemas.microsoft.com/office/drawing/2014/main" id="{6D152033-4729-4EE1-B1EC-0C9FD2221CCF}"/>
              </a:ext>
            </a:extLst>
          </p:cNvPr>
          <p:cNvCxnSpPr/>
          <p:nvPr/>
        </p:nvCxnSpPr>
        <p:spPr bwMode="auto">
          <a:xfrm>
            <a:off x="4097587" y="3252872"/>
            <a:ext cx="0" cy="71116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直接箭头连接符 49">
            <a:extLst>
              <a:ext uri="{FF2B5EF4-FFF2-40B4-BE49-F238E27FC236}">
                <a16:creationId xmlns:a16="http://schemas.microsoft.com/office/drawing/2014/main" id="{28111716-3F54-4A80-B777-6D7B2EBDD488}"/>
              </a:ext>
            </a:extLst>
          </p:cNvPr>
          <p:cNvCxnSpPr/>
          <p:nvPr/>
        </p:nvCxnSpPr>
        <p:spPr bwMode="auto">
          <a:xfrm>
            <a:off x="4374463" y="3242963"/>
            <a:ext cx="0" cy="71116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直接箭头连接符 50">
            <a:extLst>
              <a:ext uri="{FF2B5EF4-FFF2-40B4-BE49-F238E27FC236}">
                <a16:creationId xmlns:a16="http://schemas.microsoft.com/office/drawing/2014/main" id="{B5ADA9C6-2099-4A4B-BCEF-082F47DD087F}"/>
              </a:ext>
            </a:extLst>
          </p:cNvPr>
          <p:cNvCxnSpPr/>
          <p:nvPr/>
        </p:nvCxnSpPr>
        <p:spPr bwMode="auto">
          <a:xfrm>
            <a:off x="4627783" y="3242963"/>
            <a:ext cx="0" cy="71116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4" name="文本框 63">
            <a:extLst>
              <a:ext uri="{FF2B5EF4-FFF2-40B4-BE49-F238E27FC236}">
                <a16:creationId xmlns:a16="http://schemas.microsoft.com/office/drawing/2014/main" id="{23A88958-FF45-4F0A-A48C-97B89A48C523}"/>
              </a:ext>
            </a:extLst>
          </p:cNvPr>
          <p:cNvSpPr txBox="1"/>
          <p:nvPr/>
        </p:nvSpPr>
        <p:spPr>
          <a:xfrm>
            <a:off x="1010872" y="4222328"/>
            <a:ext cx="14913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/>
              <a:t>Index of recipe</a:t>
            </a:r>
            <a:endParaRPr lang="zh-CN" altLang="en-US" sz="1400" dirty="0"/>
          </a:p>
        </p:txBody>
      </p:sp>
      <p:cxnSp>
        <p:nvCxnSpPr>
          <p:cNvPr id="66" name="直接箭头连接符 65">
            <a:extLst>
              <a:ext uri="{FF2B5EF4-FFF2-40B4-BE49-F238E27FC236}">
                <a16:creationId xmlns:a16="http://schemas.microsoft.com/office/drawing/2014/main" id="{CA2654A4-2C8C-441B-9D65-78CCA5643BF6}"/>
              </a:ext>
            </a:extLst>
          </p:cNvPr>
          <p:cNvCxnSpPr/>
          <p:nvPr/>
        </p:nvCxnSpPr>
        <p:spPr bwMode="auto">
          <a:xfrm>
            <a:off x="2745645" y="5286146"/>
            <a:ext cx="31797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7" name="文本框 66">
            <a:extLst>
              <a:ext uri="{FF2B5EF4-FFF2-40B4-BE49-F238E27FC236}">
                <a16:creationId xmlns:a16="http://schemas.microsoft.com/office/drawing/2014/main" id="{D1D7A1D4-D21F-4181-8966-9E67BB6E3516}"/>
              </a:ext>
            </a:extLst>
          </p:cNvPr>
          <p:cNvSpPr txBox="1"/>
          <p:nvPr/>
        </p:nvSpPr>
        <p:spPr>
          <a:xfrm>
            <a:off x="3301863" y="4389812"/>
            <a:ext cx="16921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/>
              <a:t>recipe</a:t>
            </a:r>
            <a:endParaRPr lang="zh-CN" altLang="en-US" sz="1400" dirty="0"/>
          </a:p>
        </p:txBody>
      </p:sp>
      <p:sp>
        <p:nvSpPr>
          <p:cNvPr id="71" name="文本框 70">
            <a:extLst>
              <a:ext uri="{FF2B5EF4-FFF2-40B4-BE49-F238E27FC236}">
                <a16:creationId xmlns:a16="http://schemas.microsoft.com/office/drawing/2014/main" id="{E8B15924-B108-4CCF-9C69-6C35823695B0}"/>
              </a:ext>
            </a:extLst>
          </p:cNvPr>
          <p:cNvSpPr txBox="1"/>
          <p:nvPr/>
        </p:nvSpPr>
        <p:spPr>
          <a:xfrm>
            <a:off x="7231070" y="4899656"/>
            <a:ext cx="16921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/>
              <a:t>chunks</a:t>
            </a:r>
            <a:endParaRPr lang="zh-CN" altLang="en-US" sz="1400" dirty="0"/>
          </a:p>
        </p:txBody>
      </p:sp>
      <p:sp>
        <p:nvSpPr>
          <p:cNvPr id="77" name="文本框 76">
            <a:extLst>
              <a:ext uri="{FF2B5EF4-FFF2-40B4-BE49-F238E27FC236}">
                <a16:creationId xmlns:a16="http://schemas.microsoft.com/office/drawing/2014/main" id="{367586F5-F35C-492B-9ADD-7DAE06D94340}"/>
              </a:ext>
            </a:extLst>
          </p:cNvPr>
          <p:cNvSpPr txBox="1"/>
          <p:nvPr/>
        </p:nvSpPr>
        <p:spPr>
          <a:xfrm>
            <a:off x="3820959" y="1800344"/>
            <a:ext cx="16921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b="1" dirty="0"/>
              <a:t>Electronic layer</a:t>
            </a:r>
            <a:endParaRPr lang="zh-CN" altLang="en-US" sz="1400" b="1" dirty="0"/>
          </a:p>
        </p:txBody>
      </p:sp>
      <p:sp>
        <p:nvSpPr>
          <p:cNvPr id="78" name="文本框 77">
            <a:extLst>
              <a:ext uri="{FF2B5EF4-FFF2-40B4-BE49-F238E27FC236}">
                <a16:creationId xmlns:a16="http://schemas.microsoft.com/office/drawing/2014/main" id="{9F13C4C0-9162-4D37-8819-3CCF18048B19}"/>
              </a:ext>
            </a:extLst>
          </p:cNvPr>
          <p:cNvSpPr txBox="1"/>
          <p:nvPr/>
        </p:nvSpPr>
        <p:spPr>
          <a:xfrm>
            <a:off x="2982470" y="3964034"/>
            <a:ext cx="19734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800" b="1" dirty="0"/>
              <a:t>Molecular layer</a:t>
            </a:r>
            <a:endParaRPr lang="zh-CN" altLang="en-US" sz="1800" b="1" dirty="0"/>
          </a:p>
        </p:txBody>
      </p:sp>
      <p:graphicFrame>
        <p:nvGraphicFramePr>
          <p:cNvPr id="83" name="表格 83">
            <a:extLst>
              <a:ext uri="{FF2B5EF4-FFF2-40B4-BE49-F238E27FC236}">
                <a16:creationId xmlns:a16="http://schemas.microsoft.com/office/drawing/2014/main" id="{E1057D05-A101-4B01-A9ED-32B45D7DDD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3048666"/>
              </p:ext>
            </p:extLst>
          </p:nvPr>
        </p:nvGraphicFramePr>
        <p:xfrm>
          <a:off x="527089" y="6154403"/>
          <a:ext cx="2473198" cy="42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705">
                  <a:extLst>
                    <a:ext uri="{9D8B030D-6E8A-4147-A177-3AD203B41FA5}">
                      <a16:colId xmlns:a16="http://schemas.microsoft.com/office/drawing/2014/main" val="4141372972"/>
                    </a:ext>
                  </a:extLst>
                </a:gridCol>
                <a:gridCol w="824230">
                  <a:extLst>
                    <a:ext uri="{9D8B030D-6E8A-4147-A177-3AD203B41FA5}">
                      <a16:colId xmlns:a16="http://schemas.microsoft.com/office/drawing/2014/main" val="3091111599"/>
                    </a:ext>
                  </a:extLst>
                </a:gridCol>
                <a:gridCol w="836263">
                  <a:extLst>
                    <a:ext uri="{9D8B030D-6E8A-4147-A177-3AD203B41FA5}">
                      <a16:colId xmlns:a16="http://schemas.microsoft.com/office/drawing/2014/main" val="10162148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100" dirty="0">
                          <a:solidFill>
                            <a:schemeClr val="tx1"/>
                          </a:solidFill>
                        </a:rPr>
                        <a:t>Object ID</a:t>
                      </a:r>
                      <a:endParaRPr lang="zh-CN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dirty="0">
                          <a:solidFill>
                            <a:schemeClr val="tx1"/>
                          </a:solidFill>
                        </a:rPr>
                        <a:t>Recipe</a:t>
                      </a:r>
                    </a:p>
                    <a:p>
                      <a:r>
                        <a:rPr lang="en-US" altLang="zh-CN" sz="1100" dirty="0">
                          <a:solidFill>
                            <a:schemeClr val="tx1"/>
                          </a:solidFill>
                        </a:rPr>
                        <a:t>Primer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dirty="0">
                          <a:solidFill>
                            <a:schemeClr val="tx1"/>
                          </a:solidFill>
                        </a:rPr>
                        <a:t>Strand range</a:t>
                      </a:r>
                      <a:endParaRPr lang="zh-CN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0208829"/>
                  </a:ext>
                </a:extLst>
              </a:tr>
            </a:tbl>
          </a:graphicData>
        </a:graphic>
      </p:graphicFrame>
      <p:sp>
        <p:nvSpPr>
          <p:cNvPr id="87" name="左大括号 86">
            <a:extLst>
              <a:ext uri="{FF2B5EF4-FFF2-40B4-BE49-F238E27FC236}">
                <a16:creationId xmlns:a16="http://schemas.microsoft.com/office/drawing/2014/main" id="{0FE5D252-2456-4D83-86DF-0C17B6FE2A3C}"/>
              </a:ext>
            </a:extLst>
          </p:cNvPr>
          <p:cNvSpPr/>
          <p:nvPr/>
        </p:nvSpPr>
        <p:spPr bwMode="auto">
          <a:xfrm>
            <a:off x="1263325" y="4719180"/>
            <a:ext cx="68742" cy="1257275"/>
          </a:xfrm>
          <a:prstGeom prst="leftBrace">
            <a:avLst>
              <a:gd name="adj1" fmla="val 8333"/>
              <a:gd name="adj2" fmla="val 50000"/>
            </a:avLst>
          </a:prstGeom>
          <a:solidFill>
            <a:schemeClr val="bg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3600" b="0" i="0" u="none" strike="noStrike" cap="none" normalizeH="0" baseline="0">
              <a:ln>
                <a:noFill/>
              </a:ln>
              <a:solidFill>
                <a:srgbClr val="381003"/>
              </a:solidFill>
              <a:effectLst/>
              <a:latin typeface="Futura LT" pitchFamily="2" charset="0"/>
              <a:ea typeface="굴림" charset="-127"/>
            </a:endParaRPr>
          </a:p>
        </p:txBody>
      </p:sp>
      <p:graphicFrame>
        <p:nvGraphicFramePr>
          <p:cNvPr id="89" name="表格 83">
            <a:extLst>
              <a:ext uri="{FF2B5EF4-FFF2-40B4-BE49-F238E27FC236}">
                <a16:creationId xmlns:a16="http://schemas.microsoft.com/office/drawing/2014/main" id="{27C01F81-CA6D-442A-A8DD-DACFEA4E75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0168051"/>
              </p:ext>
            </p:extLst>
          </p:nvPr>
        </p:nvGraphicFramePr>
        <p:xfrm>
          <a:off x="3778504" y="6119233"/>
          <a:ext cx="1488954" cy="42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663">
                  <a:extLst>
                    <a:ext uri="{9D8B030D-6E8A-4147-A177-3AD203B41FA5}">
                      <a16:colId xmlns:a16="http://schemas.microsoft.com/office/drawing/2014/main" val="3091111599"/>
                    </a:ext>
                  </a:extLst>
                </a:gridCol>
                <a:gridCol w="856291">
                  <a:extLst>
                    <a:ext uri="{9D8B030D-6E8A-4147-A177-3AD203B41FA5}">
                      <a16:colId xmlns:a16="http://schemas.microsoft.com/office/drawing/2014/main" val="10162148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100" dirty="0">
                          <a:solidFill>
                            <a:schemeClr val="tx1"/>
                          </a:solidFill>
                        </a:rPr>
                        <a:t>Chunk primer</a:t>
                      </a:r>
                      <a:endParaRPr lang="zh-CN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dirty="0">
                          <a:solidFill>
                            <a:schemeClr val="tx1"/>
                          </a:solidFill>
                        </a:rPr>
                        <a:t>Strand range</a:t>
                      </a:r>
                      <a:endParaRPr lang="zh-CN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0208829"/>
                  </a:ext>
                </a:extLst>
              </a:tr>
            </a:tbl>
          </a:graphicData>
        </a:graphic>
      </p:graphicFrame>
      <p:cxnSp>
        <p:nvCxnSpPr>
          <p:cNvPr id="95" name="直接箭头连接符 94">
            <a:extLst>
              <a:ext uri="{FF2B5EF4-FFF2-40B4-BE49-F238E27FC236}">
                <a16:creationId xmlns:a16="http://schemas.microsoft.com/office/drawing/2014/main" id="{45FCCFF4-C51A-4FC9-8016-8CE5D621636A}"/>
              </a:ext>
            </a:extLst>
          </p:cNvPr>
          <p:cNvCxnSpPr/>
          <p:nvPr/>
        </p:nvCxnSpPr>
        <p:spPr bwMode="auto">
          <a:xfrm>
            <a:off x="5508104" y="5805264"/>
            <a:ext cx="829823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98" name="表格 98">
            <a:extLst>
              <a:ext uri="{FF2B5EF4-FFF2-40B4-BE49-F238E27FC236}">
                <a16:creationId xmlns:a16="http://schemas.microsoft.com/office/drawing/2014/main" id="{02D9FD6D-42BA-4766-9506-AF72887E07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0776247"/>
              </p:ext>
            </p:extLst>
          </p:nvPr>
        </p:nvGraphicFramePr>
        <p:xfrm>
          <a:off x="5780708" y="4267606"/>
          <a:ext cx="241077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7243">
                  <a:extLst>
                    <a:ext uri="{9D8B030D-6E8A-4147-A177-3AD203B41FA5}">
                      <a16:colId xmlns:a16="http://schemas.microsoft.com/office/drawing/2014/main" val="3684419646"/>
                    </a:ext>
                  </a:extLst>
                </a:gridCol>
                <a:gridCol w="713105">
                  <a:extLst>
                    <a:ext uri="{9D8B030D-6E8A-4147-A177-3AD203B41FA5}">
                      <a16:colId xmlns:a16="http://schemas.microsoft.com/office/drawing/2014/main" val="3197643652"/>
                    </a:ext>
                  </a:extLst>
                </a:gridCol>
                <a:gridCol w="900430">
                  <a:extLst>
                    <a:ext uri="{9D8B030D-6E8A-4147-A177-3AD203B41FA5}">
                      <a16:colId xmlns:a16="http://schemas.microsoft.com/office/drawing/2014/main" val="9861906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solidFill>
                            <a:schemeClr val="tx1"/>
                          </a:solidFill>
                        </a:rPr>
                        <a:t>Primer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solidFill>
                            <a:schemeClr val="tx1"/>
                          </a:solidFill>
                        </a:rPr>
                        <a:t>offset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solidFill>
                            <a:schemeClr val="tx1"/>
                          </a:solidFill>
                        </a:rPr>
                        <a:t>payload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9377864"/>
                  </a:ext>
                </a:extLst>
              </a:tr>
            </a:tbl>
          </a:graphicData>
        </a:graphic>
      </p:graphicFrame>
      <p:sp>
        <p:nvSpPr>
          <p:cNvPr id="102" name="文本框 101">
            <a:extLst>
              <a:ext uri="{FF2B5EF4-FFF2-40B4-BE49-F238E27FC236}">
                <a16:creationId xmlns:a16="http://schemas.microsoft.com/office/drawing/2014/main" id="{C270D384-EC2F-4E2E-82F1-FA19848000F3}"/>
              </a:ext>
            </a:extLst>
          </p:cNvPr>
          <p:cNvSpPr txBox="1"/>
          <p:nvPr/>
        </p:nvSpPr>
        <p:spPr>
          <a:xfrm>
            <a:off x="6183028" y="3970392"/>
            <a:ext cx="16067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/>
              <a:t>Strand format</a:t>
            </a:r>
            <a:endParaRPr lang="zh-CN" altLang="en-US" sz="1400" b="1" dirty="0"/>
          </a:p>
        </p:txBody>
      </p:sp>
      <p:sp>
        <p:nvSpPr>
          <p:cNvPr id="104" name="椭圆 103">
            <a:extLst>
              <a:ext uri="{FF2B5EF4-FFF2-40B4-BE49-F238E27FC236}">
                <a16:creationId xmlns:a16="http://schemas.microsoft.com/office/drawing/2014/main" id="{4BF68566-673C-40D9-BB24-86B6B954A37C}"/>
              </a:ext>
            </a:extLst>
          </p:cNvPr>
          <p:cNvSpPr/>
          <p:nvPr/>
        </p:nvSpPr>
        <p:spPr bwMode="auto">
          <a:xfrm>
            <a:off x="2591439" y="1257607"/>
            <a:ext cx="360721" cy="301342"/>
          </a:xfrm>
          <a:prstGeom prst="ellips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Futura LT" pitchFamily="2" charset="0"/>
                <a:ea typeface="굴림" charset="-127"/>
              </a:rPr>
              <a:t>1</a:t>
            </a:r>
            <a:endParaRPr kumimoji="0" lang="zh-CN" altLang="en-US" sz="1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Futura LT" pitchFamily="2" charset="0"/>
              <a:ea typeface="굴림" charset="-127"/>
            </a:endParaRPr>
          </a:p>
        </p:txBody>
      </p:sp>
      <p:sp>
        <p:nvSpPr>
          <p:cNvPr id="105" name="椭圆 104">
            <a:extLst>
              <a:ext uri="{FF2B5EF4-FFF2-40B4-BE49-F238E27FC236}">
                <a16:creationId xmlns:a16="http://schemas.microsoft.com/office/drawing/2014/main" id="{E55FD9E0-1F90-46A2-A8AF-CEDBCCE499E8}"/>
              </a:ext>
            </a:extLst>
          </p:cNvPr>
          <p:cNvSpPr/>
          <p:nvPr/>
        </p:nvSpPr>
        <p:spPr bwMode="auto">
          <a:xfrm>
            <a:off x="4821854" y="2294864"/>
            <a:ext cx="360721" cy="301342"/>
          </a:xfrm>
          <a:prstGeom prst="ellips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Futura LT" pitchFamily="2" charset="0"/>
                <a:ea typeface="굴림" charset="-127"/>
              </a:rPr>
              <a:t>2</a:t>
            </a:r>
            <a:endParaRPr kumimoji="0" lang="zh-CN" altLang="en-US" sz="1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Futura LT" pitchFamily="2" charset="0"/>
              <a:ea typeface="굴림" charset="-127"/>
            </a:endParaRPr>
          </a:p>
        </p:txBody>
      </p:sp>
      <p:sp>
        <p:nvSpPr>
          <p:cNvPr id="106" name="椭圆 105">
            <a:extLst>
              <a:ext uri="{FF2B5EF4-FFF2-40B4-BE49-F238E27FC236}">
                <a16:creationId xmlns:a16="http://schemas.microsoft.com/office/drawing/2014/main" id="{07D53CFF-305C-4E86-BA5C-EDDF1449D3AD}"/>
              </a:ext>
            </a:extLst>
          </p:cNvPr>
          <p:cNvSpPr/>
          <p:nvPr/>
        </p:nvSpPr>
        <p:spPr bwMode="auto">
          <a:xfrm>
            <a:off x="4781046" y="3559865"/>
            <a:ext cx="360721" cy="301342"/>
          </a:xfrm>
          <a:prstGeom prst="ellips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Futura LT" pitchFamily="2" charset="0"/>
                <a:ea typeface="굴림" charset="-127"/>
              </a:rPr>
              <a:t>3</a:t>
            </a:r>
            <a:endParaRPr kumimoji="0" lang="zh-CN" altLang="en-US" sz="1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Futura LT" pitchFamily="2" charset="0"/>
              <a:ea typeface="굴림" charset="-127"/>
            </a:endParaRPr>
          </a:p>
        </p:txBody>
      </p:sp>
      <p:sp>
        <p:nvSpPr>
          <p:cNvPr id="109" name="文本框 108">
            <a:extLst>
              <a:ext uri="{FF2B5EF4-FFF2-40B4-BE49-F238E27FC236}">
                <a16:creationId xmlns:a16="http://schemas.microsoft.com/office/drawing/2014/main" id="{3898993C-3F5F-41A8-8289-078B3A982178}"/>
              </a:ext>
            </a:extLst>
          </p:cNvPr>
          <p:cNvSpPr txBox="1"/>
          <p:nvPr/>
        </p:nvSpPr>
        <p:spPr>
          <a:xfrm>
            <a:off x="9913" y="271729"/>
            <a:ext cx="40876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/>
              <a:t>DNA Deduplication steps:</a:t>
            </a:r>
          </a:p>
          <a:p>
            <a:pPr marL="342900" indent="-342900">
              <a:buAutoNum type="arabicParenR"/>
            </a:pPr>
            <a:r>
              <a:rPr lang="en-US" altLang="zh-CN" sz="1400" dirty="0"/>
              <a:t>Data partition</a:t>
            </a:r>
          </a:p>
          <a:p>
            <a:pPr marL="342900" indent="-342900">
              <a:buAutoNum type="arabicParenR"/>
            </a:pPr>
            <a:r>
              <a:rPr lang="en-US" altLang="zh-CN" sz="1400" dirty="0"/>
              <a:t>Batch deduplication </a:t>
            </a:r>
          </a:p>
          <a:p>
            <a:pPr marL="342900" indent="-342900">
              <a:buAutoNum type="arabicParenR"/>
            </a:pPr>
            <a:r>
              <a:rPr lang="en-US" altLang="zh-CN" sz="1400" dirty="0"/>
              <a:t>Restore-oriented Synthesis</a:t>
            </a:r>
            <a:endParaRPr lang="zh-CN" altLang="en-US" sz="1400" dirty="0"/>
          </a:p>
        </p:txBody>
      </p:sp>
      <p:sp>
        <p:nvSpPr>
          <p:cNvPr id="3" name="矩形: 圆角 2">
            <a:extLst>
              <a:ext uri="{FF2B5EF4-FFF2-40B4-BE49-F238E27FC236}">
                <a16:creationId xmlns:a16="http://schemas.microsoft.com/office/drawing/2014/main" id="{C37106DC-2922-4785-9A97-38A1B70FE57B}"/>
              </a:ext>
            </a:extLst>
          </p:cNvPr>
          <p:cNvSpPr/>
          <p:nvPr/>
        </p:nvSpPr>
        <p:spPr bwMode="auto">
          <a:xfrm>
            <a:off x="417915" y="5069910"/>
            <a:ext cx="829823" cy="50241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0" u="none" strike="noStrike" cap="none" normalizeH="0" baseline="0" dirty="0">
                <a:ln>
                  <a:noFill/>
                </a:ln>
                <a:solidFill>
                  <a:srgbClr val="381003"/>
                </a:solidFill>
                <a:effectLst/>
                <a:latin typeface="Futura LT" pitchFamily="2" charset="0"/>
                <a:ea typeface="굴림" charset="-127"/>
              </a:rPr>
              <a:t>Root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0" u="none" strike="noStrike" cap="none" normalizeH="0" baseline="0" dirty="0">
                <a:ln>
                  <a:noFill/>
                </a:ln>
                <a:solidFill>
                  <a:srgbClr val="381003"/>
                </a:solidFill>
                <a:effectLst/>
                <a:latin typeface="Futura LT" pitchFamily="2" charset="0"/>
                <a:ea typeface="굴림" charset="-127"/>
              </a:rPr>
              <a:t>primer</a:t>
            </a:r>
            <a:endParaRPr kumimoji="0" lang="zh-CN" altLang="en-US" sz="1400" b="0" i="0" u="none" strike="noStrike" cap="none" normalizeH="0" baseline="0" dirty="0">
              <a:ln>
                <a:noFill/>
              </a:ln>
              <a:solidFill>
                <a:srgbClr val="381003"/>
              </a:solidFill>
              <a:effectLst/>
              <a:latin typeface="Futura LT" pitchFamily="2" charset="0"/>
              <a:ea typeface="굴림" charset="-127"/>
            </a:endParaRPr>
          </a:p>
        </p:txBody>
      </p:sp>
      <p:sp>
        <p:nvSpPr>
          <p:cNvPr id="4" name="矩形: 圆角 3">
            <a:extLst>
              <a:ext uri="{FF2B5EF4-FFF2-40B4-BE49-F238E27FC236}">
                <a16:creationId xmlns:a16="http://schemas.microsoft.com/office/drawing/2014/main" id="{81C59A08-6FAE-49DA-A290-E577E519BEDE}"/>
              </a:ext>
            </a:extLst>
          </p:cNvPr>
          <p:cNvSpPr/>
          <p:nvPr/>
        </p:nvSpPr>
        <p:spPr bwMode="auto">
          <a:xfrm>
            <a:off x="1397347" y="4735799"/>
            <a:ext cx="1185134" cy="272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0" u="none" strike="noStrike" cap="none" normalizeH="0" baseline="0" dirty="0">
                <a:ln>
                  <a:noFill/>
                </a:ln>
                <a:solidFill>
                  <a:srgbClr val="381003"/>
                </a:solidFill>
                <a:effectLst/>
                <a:latin typeface="Futura LT" pitchFamily="2" charset="0"/>
                <a:ea typeface="굴림" charset="-127"/>
              </a:rPr>
              <a:t>strand</a:t>
            </a:r>
            <a:endParaRPr kumimoji="0" lang="zh-CN" altLang="en-US" sz="1400" b="0" i="0" u="none" strike="noStrike" cap="none" normalizeH="0" baseline="0" dirty="0">
              <a:ln>
                <a:noFill/>
              </a:ln>
              <a:solidFill>
                <a:srgbClr val="381003"/>
              </a:solidFill>
              <a:effectLst/>
              <a:latin typeface="Futura LT" pitchFamily="2" charset="0"/>
              <a:ea typeface="굴림" charset="-127"/>
            </a:endParaRPr>
          </a:p>
        </p:txBody>
      </p:sp>
      <p:sp>
        <p:nvSpPr>
          <p:cNvPr id="56" name="矩形: 圆角 55">
            <a:extLst>
              <a:ext uri="{FF2B5EF4-FFF2-40B4-BE49-F238E27FC236}">
                <a16:creationId xmlns:a16="http://schemas.microsoft.com/office/drawing/2014/main" id="{85C41156-43BF-4FDA-8FED-FDC7A8BDE1FE}"/>
              </a:ext>
            </a:extLst>
          </p:cNvPr>
          <p:cNvSpPr/>
          <p:nvPr/>
        </p:nvSpPr>
        <p:spPr bwMode="auto">
          <a:xfrm>
            <a:off x="1404079" y="5149946"/>
            <a:ext cx="1185134" cy="272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0" u="none" strike="noStrike" cap="none" normalizeH="0" baseline="0" dirty="0">
                <a:ln>
                  <a:noFill/>
                </a:ln>
                <a:solidFill>
                  <a:srgbClr val="381003"/>
                </a:solidFill>
                <a:effectLst/>
                <a:latin typeface="Futura LT" pitchFamily="2" charset="0"/>
                <a:ea typeface="굴림" charset="-127"/>
              </a:rPr>
              <a:t>strand</a:t>
            </a:r>
            <a:endParaRPr kumimoji="0" lang="zh-CN" altLang="en-US" sz="1400" b="0" i="0" u="none" strike="noStrike" cap="none" normalizeH="0" baseline="0" dirty="0">
              <a:ln>
                <a:noFill/>
              </a:ln>
              <a:solidFill>
                <a:srgbClr val="381003"/>
              </a:solidFill>
              <a:effectLst/>
              <a:latin typeface="Futura LT" pitchFamily="2" charset="0"/>
              <a:ea typeface="굴림" charset="-127"/>
            </a:endParaRPr>
          </a:p>
        </p:txBody>
      </p:sp>
      <p:sp>
        <p:nvSpPr>
          <p:cNvPr id="58" name="矩形: 圆角 57">
            <a:extLst>
              <a:ext uri="{FF2B5EF4-FFF2-40B4-BE49-F238E27FC236}">
                <a16:creationId xmlns:a16="http://schemas.microsoft.com/office/drawing/2014/main" id="{27857BF3-1815-4B8A-ADA7-3D90E11FBC15}"/>
              </a:ext>
            </a:extLst>
          </p:cNvPr>
          <p:cNvSpPr/>
          <p:nvPr/>
        </p:nvSpPr>
        <p:spPr bwMode="auto">
          <a:xfrm>
            <a:off x="1403648" y="5604872"/>
            <a:ext cx="1185134" cy="272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0" u="none" strike="noStrike" cap="none" normalizeH="0" baseline="0" dirty="0">
                <a:ln>
                  <a:noFill/>
                </a:ln>
                <a:solidFill>
                  <a:srgbClr val="381003"/>
                </a:solidFill>
                <a:effectLst/>
                <a:latin typeface="Futura LT" pitchFamily="2" charset="0"/>
                <a:ea typeface="굴림" charset="-127"/>
              </a:rPr>
              <a:t>strand</a:t>
            </a:r>
            <a:endParaRPr kumimoji="0" lang="zh-CN" altLang="en-US" sz="1400" b="0" i="0" u="none" strike="noStrike" cap="none" normalizeH="0" baseline="0" dirty="0">
              <a:ln>
                <a:noFill/>
              </a:ln>
              <a:solidFill>
                <a:srgbClr val="381003"/>
              </a:solidFill>
              <a:effectLst/>
              <a:latin typeface="Futura LT" pitchFamily="2" charset="0"/>
              <a:ea typeface="굴림" charset="-127"/>
            </a:endParaRPr>
          </a:p>
        </p:txBody>
      </p:sp>
      <p:sp>
        <p:nvSpPr>
          <p:cNvPr id="63" name="矩形: 圆角 62">
            <a:extLst>
              <a:ext uri="{FF2B5EF4-FFF2-40B4-BE49-F238E27FC236}">
                <a16:creationId xmlns:a16="http://schemas.microsoft.com/office/drawing/2014/main" id="{D0F79E72-33F1-4816-BF49-58B0057E5AC9}"/>
              </a:ext>
            </a:extLst>
          </p:cNvPr>
          <p:cNvSpPr/>
          <p:nvPr/>
        </p:nvSpPr>
        <p:spPr bwMode="auto">
          <a:xfrm>
            <a:off x="3118528" y="5034939"/>
            <a:ext cx="850799" cy="50241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0" u="none" strike="noStrike" cap="none" normalizeH="0" baseline="0" dirty="0">
                <a:ln>
                  <a:noFill/>
                </a:ln>
                <a:solidFill>
                  <a:srgbClr val="381003"/>
                </a:solidFill>
                <a:effectLst/>
                <a:latin typeface="Futura LT" pitchFamily="2" charset="0"/>
                <a:ea typeface="굴림" charset="-127"/>
              </a:rPr>
              <a:t>Recipe primer</a:t>
            </a:r>
            <a:endParaRPr kumimoji="0" lang="zh-CN" altLang="en-US" sz="1400" b="0" i="0" u="none" strike="noStrike" cap="none" normalizeH="0" baseline="0" dirty="0">
              <a:ln>
                <a:noFill/>
              </a:ln>
              <a:solidFill>
                <a:srgbClr val="381003"/>
              </a:solidFill>
              <a:effectLst/>
              <a:latin typeface="Futura LT" pitchFamily="2" charset="0"/>
              <a:ea typeface="굴림" charset="-127"/>
            </a:endParaRPr>
          </a:p>
        </p:txBody>
      </p:sp>
      <p:sp>
        <p:nvSpPr>
          <p:cNvPr id="65" name="左大括号 64">
            <a:extLst>
              <a:ext uri="{FF2B5EF4-FFF2-40B4-BE49-F238E27FC236}">
                <a16:creationId xmlns:a16="http://schemas.microsoft.com/office/drawing/2014/main" id="{70FE29F2-7027-4414-BCAE-99D813F19029}"/>
              </a:ext>
            </a:extLst>
          </p:cNvPr>
          <p:cNvSpPr/>
          <p:nvPr/>
        </p:nvSpPr>
        <p:spPr bwMode="auto">
          <a:xfrm>
            <a:off x="3995936" y="4692005"/>
            <a:ext cx="68742" cy="1257275"/>
          </a:xfrm>
          <a:prstGeom prst="leftBrace">
            <a:avLst>
              <a:gd name="adj1" fmla="val 8333"/>
              <a:gd name="adj2" fmla="val 50000"/>
            </a:avLst>
          </a:prstGeom>
          <a:solidFill>
            <a:schemeClr val="bg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3600" b="0" i="0" u="none" strike="noStrike" cap="none" normalizeH="0" baseline="0">
              <a:ln>
                <a:noFill/>
              </a:ln>
              <a:solidFill>
                <a:srgbClr val="381003"/>
              </a:solidFill>
              <a:effectLst/>
              <a:latin typeface="Futura LT" pitchFamily="2" charset="0"/>
              <a:ea typeface="굴림" charset="-127"/>
            </a:endParaRPr>
          </a:p>
        </p:txBody>
      </p:sp>
      <p:sp>
        <p:nvSpPr>
          <p:cNvPr id="68" name="矩形: 圆角 67">
            <a:extLst>
              <a:ext uri="{FF2B5EF4-FFF2-40B4-BE49-F238E27FC236}">
                <a16:creationId xmlns:a16="http://schemas.microsoft.com/office/drawing/2014/main" id="{983349B6-7728-450E-917D-71B5694A7CAA}"/>
              </a:ext>
            </a:extLst>
          </p:cNvPr>
          <p:cNvSpPr/>
          <p:nvPr/>
        </p:nvSpPr>
        <p:spPr bwMode="auto">
          <a:xfrm>
            <a:off x="4211960" y="4807807"/>
            <a:ext cx="1185134" cy="272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0" u="none" strike="noStrike" cap="none" normalizeH="0" baseline="0" dirty="0">
                <a:ln>
                  <a:noFill/>
                </a:ln>
                <a:solidFill>
                  <a:srgbClr val="381003"/>
                </a:solidFill>
                <a:effectLst/>
                <a:latin typeface="Futura LT" pitchFamily="2" charset="0"/>
                <a:ea typeface="굴림" charset="-127"/>
              </a:rPr>
              <a:t>strand</a:t>
            </a:r>
            <a:endParaRPr kumimoji="0" lang="zh-CN" altLang="en-US" sz="1400" b="0" i="0" u="none" strike="noStrike" cap="none" normalizeH="0" baseline="0" dirty="0">
              <a:ln>
                <a:noFill/>
              </a:ln>
              <a:solidFill>
                <a:srgbClr val="381003"/>
              </a:solidFill>
              <a:effectLst/>
              <a:latin typeface="Futura LT" pitchFamily="2" charset="0"/>
              <a:ea typeface="굴림" charset="-127"/>
            </a:endParaRPr>
          </a:p>
        </p:txBody>
      </p:sp>
      <p:sp>
        <p:nvSpPr>
          <p:cNvPr id="69" name="矩形: 圆角 68">
            <a:extLst>
              <a:ext uri="{FF2B5EF4-FFF2-40B4-BE49-F238E27FC236}">
                <a16:creationId xmlns:a16="http://schemas.microsoft.com/office/drawing/2014/main" id="{389B30DE-EAF1-410D-9E9B-6D4169EF1E78}"/>
              </a:ext>
            </a:extLst>
          </p:cNvPr>
          <p:cNvSpPr/>
          <p:nvPr/>
        </p:nvSpPr>
        <p:spPr bwMode="auto">
          <a:xfrm>
            <a:off x="4218692" y="5221954"/>
            <a:ext cx="1185134" cy="272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0" u="none" strike="noStrike" cap="none" normalizeH="0" baseline="0" dirty="0">
                <a:ln>
                  <a:noFill/>
                </a:ln>
                <a:solidFill>
                  <a:srgbClr val="381003"/>
                </a:solidFill>
                <a:effectLst/>
                <a:latin typeface="Futura LT" pitchFamily="2" charset="0"/>
                <a:ea typeface="굴림" charset="-127"/>
              </a:rPr>
              <a:t>strand</a:t>
            </a:r>
            <a:endParaRPr kumimoji="0" lang="zh-CN" altLang="en-US" sz="1400" b="0" i="0" u="none" strike="noStrike" cap="none" normalizeH="0" baseline="0" dirty="0">
              <a:ln>
                <a:noFill/>
              </a:ln>
              <a:solidFill>
                <a:srgbClr val="381003"/>
              </a:solidFill>
              <a:effectLst/>
              <a:latin typeface="Futura LT" pitchFamily="2" charset="0"/>
              <a:ea typeface="굴림" charset="-127"/>
            </a:endParaRPr>
          </a:p>
        </p:txBody>
      </p:sp>
      <p:sp>
        <p:nvSpPr>
          <p:cNvPr id="75" name="矩形: 圆角 74">
            <a:extLst>
              <a:ext uri="{FF2B5EF4-FFF2-40B4-BE49-F238E27FC236}">
                <a16:creationId xmlns:a16="http://schemas.microsoft.com/office/drawing/2014/main" id="{7FC98F1B-6935-46D3-B080-C821DB3E6E03}"/>
              </a:ext>
            </a:extLst>
          </p:cNvPr>
          <p:cNvSpPr/>
          <p:nvPr/>
        </p:nvSpPr>
        <p:spPr bwMode="auto">
          <a:xfrm>
            <a:off x="4218261" y="5676880"/>
            <a:ext cx="1185134" cy="272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0" u="none" strike="noStrike" cap="none" normalizeH="0" baseline="0" dirty="0">
                <a:ln>
                  <a:noFill/>
                </a:ln>
                <a:solidFill>
                  <a:srgbClr val="381003"/>
                </a:solidFill>
                <a:effectLst/>
                <a:latin typeface="Futura LT" pitchFamily="2" charset="0"/>
                <a:ea typeface="굴림" charset="-127"/>
              </a:rPr>
              <a:t>strand</a:t>
            </a:r>
            <a:endParaRPr kumimoji="0" lang="zh-CN" altLang="en-US" sz="1400" b="0" i="0" u="none" strike="noStrike" cap="none" normalizeH="0" baseline="0" dirty="0">
              <a:ln>
                <a:noFill/>
              </a:ln>
              <a:solidFill>
                <a:srgbClr val="381003"/>
              </a:solidFill>
              <a:effectLst/>
              <a:latin typeface="Futura LT" pitchFamily="2" charset="0"/>
              <a:ea typeface="굴림" charset="-127"/>
            </a:endParaRPr>
          </a:p>
        </p:txBody>
      </p:sp>
      <p:sp>
        <p:nvSpPr>
          <p:cNvPr id="76" name="矩形: 圆角 75">
            <a:extLst>
              <a:ext uri="{FF2B5EF4-FFF2-40B4-BE49-F238E27FC236}">
                <a16:creationId xmlns:a16="http://schemas.microsoft.com/office/drawing/2014/main" id="{D25987A3-C7B3-495F-88FD-AD5982A1E5FF}"/>
              </a:ext>
            </a:extLst>
          </p:cNvPr>
          <p:cNvSpPr/>
          <p:nvPr/>
        </p:nvSpPr>
        <p:spPr bwMode="auto">
          <a:xfrm>
            <a:off x="6436068" y="5534692"/>
            <a:ext cx="850799" cy="50241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0" u="none" strike="noStrike" cap="none" normalizeH="0" baseline="0" dirty="0">
                <a:ln>
                  <a:noFill/>
                </a:ln>
                <a:solidFill>
                  <a:srgbClr val="381003"/>
                </a:solidFill>
                <a:effectLst/>
                <a:latin typeface="Futura LT" pitchFamily="2" charset="0"/>
                <a:ea typeface="굴림" charset="-127"/>
              </a:rPr>
              <a:t>Chunk primer</a:t>
            </a:r>
            <a:endParaRPr kumimoji="0" lang="zh-CN" altLang="en-US" sz="1400" b="0" i="0" u="none" strike="noStrike" cap="none" normalizeH="0" baseline="0" dirty="0">
              <a:ln>
                <a:noFill/>
              </a:ln>
              <a:solidFill>
                <a:srgbClr val="381003"/>
              </a:solidFill>
              <a:effectLst/>
              <a:latin typeface="Futura LT" pitchFamily="2" charset="0"/>
              <a:ea typeface="굴림" charset="-127"/>
            </a:endParaRPr>
          </a:p>
        </p:txBody>
      </p:sp>
      <p:sp>
        <p:nvSpPr>
          <p:cNvPr id="79" name="左大括号 78">
            <a:extLst>
              <a:ext uri="{FF2B5EF4-FFF2-40B4-BE49-F238E27FC236}">
                <a16:creationId xmlns:a16="http://schemas.microsoft.com/office/drawing/2014/main" id="{CC82F766-3EC4-42D6-BA2E-B92AFAA2EB8F}"/>
              </a:ext>
            </a:extLst>
          </p:cNvPr>
          <p:cNvSpPr/>
          <p:nvPr/>
        </p:nvSpPr>
        <p:spPr bwMode="auto">
          <a:xfrm>
            <a:off x="7308304" y="5196061"/>
            <a:ext cx="68742" cy="1257275"/>
          </a:xfrm>
          <a:prstGeom prst="leftBrace">
            <a:avLst>
              <a:gd name="adj1" fmla="val 8333"/>
              <a:gd name="adj2" fmla="val 50000"/>
            </a:avLst>
          </a:prstGeom>
          <a:solidFill>
            <a:schemeClr val="bg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3600" b="0" i="0" u="none" strike="noStrike" cap="none" normalizeH="0" baseline="0">
              <a:ln>
                <a:noFill/>
              </a:ln>
              <a:solidFill>
                <a:srgbClr val="381003"/>
              </a:solidFill>
              <a:effectLst/>
              <a:latin typeface="Futura LT" pitchFamily="2" charset="0"/>
              <a:ea typeface="굴림" charset="-127"/>
            </a:endParaRPr>
          </a:p>
        </p:txBody>
      </p:sp>
      <p:sp>
        <p:nvSpPr>
          <p:cNvPr id="80" name="矩形: 圆角 79">
            <a:extLst>
              <a:ext uri="{FF2B5EF4-FFF2-40B4-BE49-F238E27FC236}">
                <a16:creationId xmlns:a16="http://schemas.microsoft.com/office/drawing/2014/main" id="{34DB82CA-1DEA-43C5-ABEC-D27BEB860511}"/>
              </a:ext>
            </a:extLst>
          </p:cNvPr>
          <p:cNvSpPr/>
          <p:nvPr/>
        </p:nvSpPr>
        <p:spPr bwMode="auto">
          <a:xfrm>
            <a:off x="7484590" y="5239855"/>
            <a:ext cx="1185134" cy="272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0" u="none" strike="noStrike" cap="none" normalizeH="0" baseline="0" dirty="0">
                <a:ln>
                  <a:noFill/>
                </a:ln>
                <a:solidFill>
                  <a:srgbClr val="381003"/>
                </a:solidFill>
                <a:effectLst/>
                <a:latin typeface="Futura LT" pitchFamily="2" charset="0"/>
                <a:ea typeface="굴림" charset="-127"/>
              </a:rPr>
              <a:t>strand</a:t>
            </a:r>
            <a:endParaRPr kumimoji="0" lang="zh-CN" altLang="en-US" sz="1400" b="0" i="0" u="none" strike="noStrike" cap="none" normalizeH="0" baseline="0" dirty="0">
              <a:ln>
                <a:noFill/>
              </a:ln>
              <a:solidFill>
                <a:srgbClr val="381003"/>
              </a:solidFill>
              <a:effectLst/>
              <a:latin typeface="Futura LT" pitchFamily="2" charset="0"/>
              <a:ea typeface="굴림" charset="-127"/>
            </a:endParaRPr>
          </a:p>
        </p:txBody>
      </p:sp>
      <p:sp>
        <p:nvSpPr>
          <p:cNvPr id="81" name="矩形: 圆角 80">
            <a:extLst>
              <a:ext uri="{FF2B5EF4-FFF2-40B4-BE49-F238E27FC236}">
                <a16:creationId xmlns:a16="http://schemas.microsoft.com/office/drawing/2014/main" id="{9DB24538-752F-48CE-B4E3-1A8D02F35605}"/>
              </a:ext>
            </a:extLst>
          </p:cNvPr>
          <p:cNvSpPr/>
          <p:nvPr/>
        </p:nvSpPr>
        <p:spPr bwMode="auto">
          <a:xfrm>
            <a:off x="7491322" y="5654002"/>
            <a:ext cx="1185134" cy="272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0" u="none" strike="noStrike" cap="none" normalizeH="0" baseline="0" dirty="0">
                <a:ln>
                  <a:noFill/>
                </a:ln>
                <a:solidFill>
                  <a:srgbClr val="381003"/>
                </a:solidFill>
                <a:effectLst/>
                <a:latin typeface="Futura LT" pitchFamily="2" charset="0"/>
                <a:ea typeface="굴림" charset="-127"/>
              </a:rPr>
              <a:t>strand</a:t>
            </a:r>
            <a:endParaRPr kumimoji="0" lang="zh-CN" altLang="en-US" sz="1400" b="0" i="0" u="none" strike="noStrike" cap="none" normalizeH="0" baseline="0" dirty="0">
              <a:ln>
                <a:noFill/>
              </a:ln>
              <a:solidFill>
                <a:srgbClr val="381003"/>
              </a:solidFill>
              <a:effectLst/>
              <a:latin typeface="Futura LT" pitchFamily="2" charset="0"/>
              <a:ea typeface="굴림" charset="-127"/>
            </a:endParaRPr>
          </a:p>
        </p:txBody>
      </p:sp>
      <p:sp>
        <p:nvSpPr>
          <p:cNvPr id="82" name="矩形: 圆角 81">
            <a:extLst>
              <a:ext uri="{FF2B5EF4-FFF2-40B4-BE49-F238E27FC236}">
                <a16:creationId xmlns:a16="http://schemas.microsoft.com/office/drawing/2014/main" id="{31DEDC5B-81D4-48A5-A086-89719BF606E1}"/>
              </a:ext>
            </a:extLst>
          </p:cNvPr>
          <p:cNvSpPr/>
          <p:nvPr/>
        </p:nvSpPr>
        <p:spPr bwMode="auto">
          <a:xfrm>
            <a:off x="7490891" y="6108928"/>
            <a:ext cx="1185134" cy="272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0" u="none" strike="noStrike" cap="none" normalizeH="0" baseline="0" dirty="0">
                <a:ln>
                  <a:noFill/>
                </a:ln>
                <a:solidFill>
                  <a:srgbClr val="381003"/>
                </a:solidFill>
                <a:effectLst/>
                <a:latin typeface="Futura LT" pitchFamily="2" charset="0"/>
                <a:ea typeface="굴림" charset="-127"/>
              </a:rPr>
              <a:t>strand</a:t>
            </a:r>
            <a:endParaRPr kumimoji="0" lang="zh-CN" altLang="en-US" sz="1400" b="0" i="0" u="none" strike="noStrike" cap="none" normalizeH="0" baseline="0" dirty="0">
              <a:ln>
                <a:noFill/>
              </a:ln>
              <a:solidFill>
                <a:srgbClr val="381003"/>
              </a:solidFill>
              <a:effectLst/>
              <a:latin typeface="Futura LT" pitchFamily="2" charset="0"/>
              <a:ea typeface="굴림" charset="-127"/>
            </a:endParaRPr>
          </a:p>
        </p:txBody>
      </p:sp>
      <p:cxnSp>
        <p:nvCxnSpPr>
          <p:cNvPr id="7" name="直接箭头连接符 6">
            <a:extLst>
              <a:ext uri="{FF2B5EF4-FFF2-40B4-BE49-F238E27FC236}">
                <a16:creationId xmlns:a16="http://schemas.microsoft.com/office/drawing/2014/main" id="{B0ED1581-9738-4171-8594-45AC2F7F2097}"/>
              </a:ext>
            </a:extLst>
          </p:cNvPr>
          <p:cNvCxnSpPr/>
          <p:nvPr/>
        </p:nvCxnSpPr>
        <p:spPr bwMode="auto">
          <a:xfrm>
            <a:off x="4821854" y="3429000"/>
            <a:ext cx="176637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4" name="矩形 83">
            <a:extLst>
              <a:ext uri="{FF2B5EF4-FFF2-40B4-BE49-F238E27FC236}">
                <a16:creationId xmlns:a16="http://schemas.microsoft.com/office/drawing/2014/main" id="{DCBE238D-2E0B-4335-A116-C2D82DD6C119}"/>
              </a:ext>
            </a:extLst>
          </p:cNvPr>
          <p:cNvSpPr/>
          <p:nvPr/>
        </p:nvSpPr>
        <p:spPr bwMode="auto">
          <a:xfrm>
            <a:off x="6723221" y="2507076"/>
            <a:ext cx="2241265" cy="1164979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0" u="none" strike="noStrike" cap="none" normalizeH="0" baseline="0" dirty="0">
                <a:ln>
                  <a:noFill/>
                </a:ln>
                <a:solidFill>
                  <a:srgbClr val="381003"/>
                </a:solidFill>
                <a:effectLst/>
                <a:latin typeface="Futura LT" pitchFamily="2" charset="0"/>
                <a:ea typeface="굴림" charset="-127"/>
              </a:rPr>
              <a:t>Object-tube index</a:t>
            </a:r>
            <a:endParaRPr kumimoji="0" lang="zh-CN" altLang="en-US" sz="1400" b="0" i="0" u="none" strike="noStrike" cap="none" normalizeH="0" baseline="0" dirty="0">
              <a:ln>
                <a:noFill/>
              </a:ln>
              <a:solidFill>
                <a:srgbClr val="381003"/>
              </a:solidFill>
              <a:effectLst/>
              <a:latin typeface="Futura LT" pitchFamily="2" charset="0"/>
              <a:ea typeface="굴림" charset="-127"/>
            </a:endParaRPr>
          </a:p>
        </p:txBody>
      </p:sp>
      <p:graphicFrame>
        <p:nvGraphicFramePr>
          <p:cNvPr id="11" name="表格 11">
            <a:extLst>
              <a:ext uri="{FF2B5EF4-FFF2-40B4-BE49-F238E27FC236}">
                <a16:creationId xmlns:a16="http://schemas.microsoft.com/office/drawing/2014/main" id="{DB74079C-E663-4C61-9760-ADC9F8E4E7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9141781"/>
              </p:ext>
            </p:extLst>
          </p:nvPr>
        </p:nvGraphicFramePr>
        <p:xfrm>
          <a:off x="6809360" y="2846560"/>
          <a:ext cx="205687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4749">
                  <a:extLst>
                    <a:ext uri="{9D8B030D-6E8A-4147-A177-3AD203B41FA5}">
                      <a16:colId xmlns:a16="http://schemas.microsoft.com/office/drawing/2014/main" val="3454427193"/>
                    </a:ext>
                  </a:extLst>
                </a:gridCol>
                <a:gridCol w="1152129">
                  <a:extLst>
                    <a:ext uri="{9D8B030D-6E8A-4147-A177-3AD203B41FA5}">
                      <a16:colId xmlns:a16="http://schemas.microsoft.com/office/drawing/2014/main" val="39768948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2"/>
                          </a:solidFill>
                        </a:rPr>
                        <a:t>Object ID</a:t>
                      </a:r>
                      <a:endParaRPr lang="zh-CN" altLang="en-US" sz="12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2"/>
                          </a:solidFill>
                        </a:rPr>
                        <a:t>Tube number</a:t>
                      </a:r>
                      <a:endParaRPr lang="zh-CN" altLang="en-US" sz="12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49860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…</a:t>
                      </a:r>
                      <a:endParaRPr lang="zh-CN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…</a:t>
                      </a:r>
                      <a:endParaRPr lang="zh-CN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58266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0691739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4">
      <a:dk1>
        <a:srgbClr val="4D4D4D"/>
      </a:dk1>
      <a:lt1>
        <a:srgbClr val="FFFFFF"/>
      </a:lt1>
      <a:dk2>
        <a:srgbClr val="000000"/>
      </a:dk2>
      <a:lt2>
        <a:srgbClr val="9B6902"/>
      </a:lt2>
      <a:accent1>
        <a:srgbClr val="C75E00"/>
      </a:accent1>
      <a:accent2>
        <a:srgbClr val="FED416"/>
      </a:accent2>
      <a:accent3>
        <a:srgbClr val="FFFFFF"/>
      </a:accent3>
      <a:accent4>
        <a:srgbClr val="404040"/>
      </a:accent4>
      <a:accent5>
        <a:srgbClr val="E0B6AA"/>
      </a:accent5>
      <a:accent6>
        <a:srgbClr val="E6C013"/>
      </a:accent6>
      <a:hlink>
        <a:srgbClr val="EE6600"/>
      </a:hlink>
      <a:folHlink>
        <a:srgbClr val="EAEAEA"/>
      </a:folHlink>
    </a:clrScheme>
    <a:fontScheme name="template">
      <a:majorFont>
        <a:latin typeface="Futura LT"/>
        <a:ea typeface="굴림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600" b="0" i="0" u="none" strike="noStrike" cap="none" normalizeH="0" baseline="0" smtClean="0">
            <a:ln>
              <a:noFill/>
            </a:ln>
            <a:solidFill>
              <a:srgbClr val="381003"/>
            </a:solidFill>
            <a:effectLst/>
            <a:latin typeface="Futura LT" pitchFamily="2" charset="0"/>
            <a:ea typeface="굴림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600" b="0" i="0" u="none" strike="noStrike" cap="none" normalizeH="0" baseline="0" smtClean="0">
            <a:ln>
              <a:noFill/>
            </a:ln>
            <a:solidFill>
              <a:srgbClr val="381003"/>
            </a:solidFill>
            <a:effectLst/>
            <a:latin typeface="Futura LT" pitchFamily="2" charset="0"/>
            <a:ea typeface="굴림" charset="-127"/>
          </a:defRPr>
        </a:defPPr>
      </a:lstStyle>
    </a:lnDef>
  </a:objectDefaults>
  <a:extraClrSchemeLst>
    <a:extraClrScheme>
      <a:clrScheme name="template 1">
        <a:dk1>
          <a:srgbClr val="4D4D4D"/>
        </a:dk1>
        <a:lt1>
          <a:srgbClr val="FFFFFF"/>
        </a:lt1>
        <a:dk2>
          <a:srgbClr val="000000"/>
        </a:dk2>
        <a:lt2>
          <a:srgbClr val="D5E1F3"/>
        </a:lt2>
        <a:accent1>
          <a:srgbClr val="BC4417"/>
        </a:accent1>
        <a:accent2>
          <a:srgbClr val="CF9C1C"/>
        </a:accent2>
        <a:accent3>
          <a:srgbClr val="FFFFFF"/>
        </a:accent3>
        <a:accent4>
          <a:srgbClr val="404040"/>
        </a:accent4>
        <a:accent5>
          <a:srgbClr val="DAB0AB"/>
        </a:accent5>
        <a:accent6>
          <a:srgbClr val="BB8D18"/>
        </a:accent6>
        <a:hlink>
          <a:srgbClr val="E8C97C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4D4D4D"/>
        </a:dk1>
        <a:lt1>
          <a:srgbClr val="FFFFFF"/>
        </a:lt1>
        <a:dk2>
          <a:srgbClr val="000000"/>
        </a:dk2>
        <a:lt2>
          <a:srgbClr val="986615"/>
        </a:lt2>
        <a:accent1>
          <a:srgbClr val="BF4413"/>
        </a:accent1>
        <a:accent2>
          <a:srgbClr val="FFAB21"/>
        </a:accent2>
        <a:accent3>
          <a:srgbClr val="FFFFFF"/>
        </a:accent3>
        <a:accent4>
          <a:srgbClr val="404040"/>
        </a:accent4>
        <a:accent5>
          <a:srgbClr val="DCB0AA"/>
        </a:accent5>
        <a:accent6>
          <a:srgbClr val="E79B1D"/>
        </a:accent6>
        <a:hlink>
          <a:srgbClr val="C5A37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000000"/>
        </a:dk2>
        <a:lt2>
          <a:srgbClr val="4A1B17"/>
        </a:lt2>
        <a:accent1>
          <a:srgbClr val="C66C00"/>
        </a:accent1>
        <a:accent2>
          <a:srgbClr val="FED416"/>
        </a:accent2>
        <a:accent3>
          <a:srgbClr val="FFFFFF"/>
        </a:accent3>
        <a:accent4>
          <a:srgbClr val="404040"/>
        </a:accent4>
        <a:accent5>
          <a:srgbClr val="DFBAAA"/>
        </a:accent5>
        <a:accent6>
          <a:srgbClr val="E6C013"/>
        </a:accent6>
        <a:hlink>
          <a:srgbClr val="FFDE93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4D4D4D"/>
        </a:dk1>
        <a:lt1>
          <a:srgbClr val="FFFFFF"/>
        </a:lt1>
        <a:dk2>
          <a:srgbClr val="000000"/>
        </a:dk2>
        <a:lt2>
          <a:srgbClr val="9B6902"/>
        </a:lt2>
        <a:accent1>
          <a:srgbClr val="C75E00"/>
        </a:accent1>
        <a:accent2>
          <a:srgbClr val="FED416"/>
        </a:accent2>
        <a:accent3>
          <a:srgbClr val="FFFFFF"/>
        </a:accent3>
        <a:accent4>
          <a:srgbClr val="404040"/>
        </a:accent4>
        <a:accent5>
          <a:srgbClr val="E0B6AA"/>
        </a:accent5>
        <a:accent6>
          <a:srgbClr val="E6C013"/>
        </a:accent6>
        <a:hlink>
          <a:srgbClr val="EE66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000000"/>
        </a:dk2>
        <a:lt2>
          <a:srgbClr val="570301"/>
        </a:lt2>
        <a:accent1>
          <a:srgbClr val="D37E00"/>
        </a:accent1>
        <a:accent2>
          <a:srgbClr val="F5CB03"/>
        </a:accent2>
        <a:accent3>
          <a:srgbClr val="FFFFFF"/>
        </a:accent3>
        <a:accent4>
          <a:srgbClr val="404040"/>
        </a:accent4>
        <a:accent5>
          <a:srgbClr val="E6C0AA"/>
        </a:accent5>
        <a:accent6>
          <a:srgbClr val="DEB802"/>
        </a:accent6>
        <a:hlink>
          <a:srgbClr val="D860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000000"/>
        </a:dk2>
        <a:lt2>
          <a:srgbClr val="713C0C"/>
        </a:lt2>
        <a:accent1>
          <a:srgbClr val="E4B058"/>
        </a:accent1>
        <a:accent2>
          <a:srgbClr val="FDD912"/>
        </a:accent2>
        <a:accent3>
          <a:srgbClr val="FFFFFF"/>
        </a:accent3>
        <a:accent4>
          <a:srgbClr val="404040"/>
        </a:accent4>
        <a:accent5>
          <a:srgbClr val="EFD4B4"/>
        </a:accent5>
        <a:accent6>
          <a:srgbClr val="E5C40F"/>
        </a:accent6>
        <a:hlink>
          <a:srgbClr val="E063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000000"/>
        </a:dk2>
        <a:lt2>
          <a:srgbClr val="953900"/>
        </a:lt2>
        <a:accent1>
          <a:srgbClr val="B65300"/>
        </a:accent1>
        <a:accent2>
          <a:srgbClr val="CE6A00"/>
        </a:accent2>
        <a:accent3>
          <a:srgbClr val="FFFFFF"/>
        </a:accent3>
        <a:accent4>
          <a:srgbClr val="404040"/>
        </a:accent4>
        <a:accent5>
          <a:srgbClr val="D7B3AA"/>
        </a:accent5>
        <a:accent6>
          <a:srgbClr val="BA5F00"/>
        </a:accent6>
        <a:hlink>
          <a:srgbClr val="F0A806"/>
        </a:hlink>
        <a:folHlink>
          <a:srgbClr val="FFE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000000"/>
        </a:dk2>
        <a:lt2>
          <a:srgbClr val="D87200"/>
        </a:lt2>
        <a:accent1>
          <a:srgbClr val="E29B07"/>
        </a:accent1>
        <a:accent2>
          <a:srgbClr val="EDBF03"/>
        </a:accent2>
        <a:accent3>
          <a:srgbClr val="FFFFFF"/>
        </a:accent3>
        <a:accent4>
          <a:srgbClr val="404040"/>
        </a:accent4>
        <a:accent5>
          <a:srgbClr val="EECBAA"/>
        </a:accent5>
        <a:accent6>
          <a:srgbClr val="D7AD02"/>
        </a:accent6>
        <a:hlink>
          <a:srgbClr val="7CA43F"/>
        </a:hlink>
        <a:folHlink>
          <a:srgbClr val="FFE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000000"/>
        </a:dk2>
        <a:lt2>
          <a:srgbClr val="D24D06"/>
        </a:lt2>
        <a:accent1>
          <a:srgbClr val="E59709"/>
        </a:accent1>
        <a:accent2>
          <a:srgbClr val="E9AC24"/>
        </a:accent2>
        <a:accent3>
          <a:srgbClr val="FFFFFF"/>
        </a:accent3>
        <a:accent4>
          <a:srgbClr val="404040"/>
        </a:accent4>
        <a:accent5>
          <a:srgbClr val="F0C9AA"/>
        </a:accent5>
        <a:accent6>
          <a:srgbClr val="D39B20"/>
        </a:accent6>
        <a:hlink>
          <a:srgbClr val="F7B80B"/>
        </a:hlink>
        <a:folHlink>
          <a:srgbClr val="FFE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4D4D4D"/>
        </a:dk1>
        <a:lt1>
          <a:srgbClr val="FFFFFF"/>
        </a:lt1>
        <a:dk2>
          <a:srgbClr val="000000"/>
        </a:dk2>
        <a:lt2>
          <a:srgbClr val="CD5003"/>
        </a:lt2>
        <a:accent1>
          <a:srgbClr val="419DCF"/>
        </a:accent1>
        <a:accent2>
          <a:srgbClr val="BC1F1F"/>
        </a:accent2>
        <a:accent3>
          <a:srgbClr val="FFFFFF"/>
        </a:accent3>
        <a:accent4>
          <a:srgbClr val="404040"/>
        </a:accent4>
        <a:accent5>
          <a:srgbClr val="B0CCE4"/>
        </a:accent5>
        <a:accent6>
          <a:srgbClr val="AA1B1B"/>
        </a:accent6>
        <a:hlink>
          <a:srgbClr val="FFE42F"/>
        </a:hlink>
        <a:folHlink>
          <a:srgbClr val="FFE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4D4D4D"/>
        </a:dk1>
        <a:lt1>
          <a:srgbClr val="FFFFFF"/>
        </a:lt1>
        <a:dk2>
          <a:srgbClr val="000000"/>
        </a:dk2>
        <a:lt2>
          <a:srgbClr val="DF2905"/>
        </a:lt2>
        <a:accent1>
          <a:srgbClr val="D05203"/>
        </a:accent1>
        <a:accent2>
          <a:srgbClr val="72A3E1"/>
        </a:accent2>
        <a:accent3>
          <a:srgbClr val="FFFFFF"/>
        </a:accent3>
        <a:accent4>
          <a:srgbClr val="404040"/>
        </a:accent4>
        <a:accent5>
          <a:srgbClr val="E4B3AA"/>
        </a:accent5>
        <a:accent6>
          <a:srgbClr val="6793CC"/>
        </a:accent6>
        <a:hlink>
          <a:srgbClr val="F3A105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27558</TotalTime>
  <Words>303</Words>
  <Application>Microsoft Office PowerPoint</Application>
  <PresentationFormat>On-screen Show (4:3)</PresentationFormat>
  <Paragraphs>85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宋体</vt:lpstr>
      <vt:lpstr>Arial</vt:lpstr>
      <vt:lpstr>Futura LT</vt:lpstr>
      <vt:lpstr>굴림</vt:lpstr>
      <vt:lpstr>template</vt:lpstr>
      <vt:lpstr>Yixun Wei  </vt:lpstr>
      <vt:lpstr>Contents</vt:lpstr>
      <vt:lpstr>Motivation &amp; Main Idea &amp; Objective</vt:lpstr>
      <vt:lpstr>Contributions </vt:lpstr>
      <vt:lpstr>PowerPoint Presentation</vt:lpstr>
    </vt:vector>
  </TitlesOfParts>
  <Company>ORG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ADMIN</dc:creator>
  <cp:lastModifiedBy>David</cp:lastModifiedBy>
  <cp:revision>321</cp:revision>
  <dcterms:created xsi:type="dcterms:W3CDTF">2015-06-17T07:15:08Z</dcterms:created>
  <dcterms:modified xsi:type="dcterms:W3CDTF">2020-04-29T14:38:08Z</dcterms:modified>
</cp:coreProperties>
</file>